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81" r:id="rId1"/>
  </p:sldMasterIdLst>
  <p:notesMasterIdLst>
    <p:notesMasterId r:id="rId14"/>
  </p:notesMasterIdLst>
  <p:sldIdLst>
    <p:sldId id="277" r:id="rId2"/>
    <p:sldId id="272" r:id="rId3"/>
    <p:sldId id="273" r:id="rId4"/>
    <p:sldId id="274" r:id="rId5"/>
    <p:sldId id="275" r:id="rId6"/>
    <p:sldId id="278" r:id="rId7"/>
    <p:sldId id="267" r:id="rId8"/>
    <p:sldId id="279" r:id="rId9"/>
    <p:sldId id="270" r:id="rId10"/>
    <p:sldId id="276" r:id="rId11"/>
    <p:sldId id="280" r:id="rId12"/>
    <p:sldId id="268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284F61B2-9065-4ADD-998B-3DD64191E342}">
          <p14:sldIdLst>
            <p14:sldId id="277"/>
            <p14:sldId id="272"/>
            <p14:sldId id="273"/>
            <p14:sldId id="274"/>
            <p14:sldId id="275"/>
            <p14:sldId id="278"/>
            <p14:sldId id="267"/>
            <p14:sldId id="279"/>
            <p14:sldId id="270"/>
            <p14:sldId id="276"/>
            <p14:sldId id="280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6D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943" autoAdjust="0"/>
  </p:normalViewPr>
  <p:slideViewPr>
    <p:cSldViewPr snapToGrid="0">
      <p:cViewPr varScale="1">
        <p:scale>
          <a:sx n="108" d="100"/>
          <a:sy n="108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5C4033-9F8E-4071-ACCE-E9EB2D414465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9578091-F750-4DF0-AF88-11B421333AF7}">
      <dgm:prSet phldrT="[Testo]" phldr="0"/>
      <dgm:spPr/>
      <dgm:t>
        <a:bodyPr/>
        <a:lstStyle/>
        <a:p>
          <a:r>
            <a:rPr lang="it-IT" dirty="0"/>
            <a:t>UFFICIO INCLUSIONE</a:t>
          </a:r>
        </a:p>
      </dgm:t>
    </dgm:pt>
    <dgm:pt modelId="{3E9F4651-AE3F-4FCB-AB23-6295D4E66AAD}" type="parTrans" cxnId="{0B33D7E2-785E-47B9-9398-5A0DA1C8D723}">
      <dgm:prSet/>
      <dgm:spPr/>
      <dgm:t>
        <a:bodyPr/>
        <a:lstStyle/>
        <a:p>
          <a:endParaRPr lang="it-IT"/>
        </a:p>
      </dgm:t>
    </dgm:pt>
    <dgm:pt modelId="{DED394C9-33F0-4F14-801D-03B4232A34F3}" type="sibTrans" cxnId="{0B33D7E2-785E-47B9-9398-5A0DA1C8D723}">
      <dgm:prSet/>
      <dgm:spPr/>
      <dgm:t>
        <a:bodyPr/>
        <a:lstStyle/>
        <a:p>
          <a:endParaRPr lang="it-IT"/>
        </a:p>
      </dgm:t>
    </dgm:pt>
    <dgm:pt modelId="{A330A6E8-5559-4507-A2BE-E04540C3F4A7}">
      <dgm:prSet phldrT="[Testo]" phldr="0"/>
      <dgm:spPr/>
      <dgm:t>
        <a:bodyPr/>
        <a:lstStyle/>
        <a:p>
          <a:r>
            <a:rPr lang="it-IT" dirty="0"/>
            <a:t>RAFFORZAMENTO SERVIZI SOCIALI DI ZONA</a:t>
          </a:r>
        </a:p>
      </dgm:t>
    </dgm:pt>
    <dgm:pt modelId="{545EFEC9-F226-45DF-805B-8D81E5C93FA9}" type="parTrans" cxnId="{911CF717-D45F-4667-87CC-D89B41525A08}">
      <dgm:prSet/>
      <dgm:spPr/>
      <dgm:t>
        <a:bodyPr/>
        <a:lstStyle/>
        <a:p>
          <a:endParaRPr lang="it-IT"/>
        </a:p>
      </dgm:t>
    </dgm:pt>
    <dgm:pt modelId="{8FB42B0A-2F02-42AA-AF9C-C09E627BDDCE}" type="sibTrans" cxnId="{911CF717-D45F-4667-87CC-D89B41525A08}">
      <dgm:prSet/>
      <dgm:spPr/>
      <dgm:t>
        <a:bodyPr/>
        <a:lstStyle/>
        <a:p>
          <a:endParaRPr lang="it-IT"/>
        </a:p>
      </dgm:t>
    </dgm:pt>
    <dgm:pt modelId="{7AE40422-8FD2-44BD-A60E-AA3C499C91CD}">
      <dgm:prSet phldrT="[Testo]" phldr="0"/>
      <dgm:spPr/>
      <dgm:t>
        <a:bodyPr/>
        <a:lstStyle/>
        <a:p>
          <a:r>
            <a:rPr lang="it-IT" dirty="0"/>
            <a:t>ADI, PATTI DI INCLUSIONE SOCIALE, PUC, PROGETTI PERSONALIZZATI</a:t>
          </a:r>
        </a:p>
      </dgm:t>
    </dgm:pt>
    <dgm:pt modelId="{FCA80CDA-68F5-4018-B8A1-8B5F57B8F434}" type="parTrans" cxnId="{59397EDC-311A-426A-8B48-CA9656E75583}">
      <dgm:prSet/>
      <dgm:spPr/>
      <dgm:t>
        <a:bodyPr/>
        <a:lstStyle/>
        <a:p>
          <a:endParaRPr lang="it-IT"/>
        </a:p>
      </dgm:t>
    </dgm:pt>
    <dgm:pt modelId="{BACC1E07-AF7B-4C61-A52C-103B4ED1F4EC}" type="sibTrans" cxnId="{59397EDC-311A-426A-8B48-CA9656E75583}">
      <dgm:prSet/>
      <dgm:spPr/>
      <dgm:t>
        <a:bodyPr/>
        <a:lstStyle/>
        <a:p>
          <a:endParaRPr lang="it-IT"/>
        </a:p>
      </dgm:t>
    </dgm:pt>
    <dgm:pt modelId="{FF99D1FE-74D8-4A6E-B757-0D8EB00B175F}">
      <dgm:prSet phldrT="[Testo]" phldr="0"/>
      <dgm:spPr/>
      <dgm:t>
        <a:bodyPr/>
        <a:lstStyle/>
        <a:p>
          <a:r>
            <a:rPr lang="it-IT" dirty="0"/>
            <a:t>SIL-EQUIPE SOCIALE LAVORO</a:t>
          </a:r>
        </a:p>
      </dgm:t>
    </dgm:pt>
    <dgm:pt modelId="{E4C9E284-6B1A-449E-9B79-FECB3A50DE59}" type="parTrans" cxnId="{33611C43-3130-43C1-8965-48B49045F83B}">
      <dgm:prSet/>
      <dgm:spPr/>
      <dgm:t>
        <a:bodyPr/>
        <a:lstStyle/>
        <a:p>
          <a:endParaRPr lang="it-IT"/>
        </a:p>
      </dgm:t>
    </dgm:pt>
    <dgm:pt modelId="{0DA6C9F5-5970-434E-A568-C0A50538E17D}" type="sibTrans" cxnId="{33611C43-3130-43C1-8965-48B49045F83B}">
      <dgm:prSet/>
      <dgm:spPr/>
      <dgm:t>
        <a:bodyPr/>
        <a:lstStyle/>
        <a:p>
          <a:endParaRPr lang="it-IT"/>
        </a:p>
      </dgm:t>
    </dgm:pt>
    <dgm:pt modelId="{0B2587E7-DD2C-4A11-A286-BF6AC1DC39FC}">
      <dgm:prSet phldrT="[Testo]" phldr="0"/>
      <dgm:spPr/>
      <dgm:t>
        <a:bodyPr/>
        <a:lstStyle/>
        <a:p>
          <a:r>
            <a:rPr lang="it-IT" dirty="0"/>
            <a:t>PNRR E PN POVERTA’ 2021-2027</a:t>
          </a:r>
        </a:p>
      </dgm:t>
    </dgm:pt>
    <dgm:pt modelId="{F9C57D11-5396-49BA-9FFE-03F6EF8637C9}" type="parTrans" cxnId="{99C0C287-8A15-4370-9DB7-BA98D4B66C3D}">
      <dgm:prSet/>
      <dgm:spPr/>
      <dgm:t>
        <a:bodyPr/>
        <a:lstStyle/>
        <a:p>
          <a:endParaRPr lang="it-IT"/>
        </a:p>
      </dgm:t>
    </dgm:pt>
    <dgm:pt modelId="{87147CF3-E929-4E8F-946D-7F34A4DE621A}" type="sibTrans" cxnId="{99C0C287-8A15-4370-9DB7-BA98D4B66C3D}">
      <dgm:prSet/>
      <dgm:spPr/>
      <dgm:t>
        <a:bodyPr/>
        <a:lstStyle/>
        <a:p>
          <a:endParaRPr lang="it-IT"/>
        </a:p>
      </dgm:t>
    </dgm:pt>
    <dgm:pt modelId="{8009105F-1DB8-4523-AA6D-5329B6E3D2FA}">
      <dgm:prSet phldrT="[Testo]" phldr="0"/>
      <dgm:spPr/>
      <dgm:t>
        <a:bodyPr/>
        <a:lstStyle/>
        <a:p>
          <a:r>
            <a:rPr lang="it-IT" dirty="0"/>
            <a:t>CENTRO SERVIZI E CENTRO PER L’IMPIEGO ZONALE</a:t>
          </a:r>
        </a:p>
      </dgm:t>
    </dgm:pt>
    <dgm:pt modelId="{169A0A88-7430-45E9-A169-DE98EBEC16AA}" type="parTrans" cxnId="{4CACCE92-87E2-4E46-808A-5C69577E0185}">
      <dgm:prSet/>
      <dgm:spPr/>
      <dgm:t>
        <a:bodyPr/>
        <a:lstStyle/>
        <a:p>
          <a:endParaRPr lang="it-IT"/>
        </a:p>
      </dgm:t>
    </dgm:pt>
    <dgm:pt modelId="{EC68FA30-38F9-4DAF-A258-EA35DC7002C2}" type="sibTrans" cxnId="{4CACCE92-87E2-4E46-808A-5C69577E0185}">
      <dgm:prSet/>
      <dgm:spPr/>
      <dgm:t>
        <a:bodyPr/>
        <a:lstStyle/>
        <a:p>
          <a:endParaRPr lang="it-IT"/>
        </a:p>
      </dgm:t>
    </dgm:pt>
    <dgm:pt modelId="{C45311FD-1967-45B7-B8B2-60363C852B11}">
      <dgm:prSet phldrT="[Testo]" phldr="0"/>
      <dgm:spPr/>
      <dgm:t>
        <a:bodyPr/>
        <a:lstStyle/>
        <a:p>
          <a:r>
            <a:rPr lang="it-IT" dirty="0"/>
            <a:t>RAFFORZAMENTO DEI SERVIZI TERRITORIALI (SERD E UFSMA)</a:t>
          </a:r>
        </a:p>
        <a:p>
          <a:r>
            <a:rPr lang="it-IT" dirty="0"/>
            <a:t>COPROGETTAZIONE ETS PER INCLUSIONE CITTADINI STRANIERI</a:t>
          </a:r>
        </a:p>
      </dgm:t>
    </dgm:pt>
    <dgm:pt modelId="{26BA48DF-7BE2-4E83-841E-D53DE6C61EB9}" type="parTrans" cxnId="{F7EEB502-5990-4FF7-9FB4-B07971CA2A4C}">
      <dgm:prSet/>
      <dgm:spPr/>
      <dgm:t>
        <a:bodyPr/>
        <a:lstStyle/>
        <a:p>
          <a:endParaRPr lang="it-IT"/>
        </a:p>
      </dgm:t>
    </dgm:pt>
    <dgm:pt modelId="{85FEAB3E-1159-4010-93ED-5AFCE4F8D711}" type="sibTrans" cxnId="{F7EEB502-5990-4FF7-9FB4-B07971CA2A4C}">
      <dgm:prSet/>
      <dgm:spPr/>
      <dgm:t>
        <a:bodyPr/>
        <a:lstStyle/>
        <a:p>
          <a:endParaRPr lang="it-IT"/>
        </a:p>
      </dgm:t>
    </dgm:pt>
    <dgm:pt modelId="{B69B6E5A-F8E9-4707-B425-21F2642A2908}">
      <dgm:prSet phldrT="[Testo]" phldr="0"/>
      <dgm:spPr/>
      <dgm:t>
        <a:bodyPr/>
        <a:lstStyle/>
        <a:p>
          <a:r>
            <a:rPr lang="it-IT"/>
            <a:t>DESTEENAZIONE (RIVOLTO AI GIOVANI DAI 10 AI 21 ANNI)</a:t>
          </a:r>
        </a:p>
      </dgm:t>
    </dgm:pt>
    <dgm:pt modelId="{29FB8355-FAB5-4CD1-AF58-8DC5BE737F95}" type="parTrans" cxnId="{CFBEBA61-0A9C-4EE6-BCC7-8D12B7F363F6}">
      <dgm:prSet/>
      <dgm:spPr/>
      <dgm:t>
        <a:bodyPr/>
        <a:lstStyle/>
        <a:p>
          <a:endParaRPr lang="it-IT"/>
        </a:p>
      </dgm:t>
    </dgm:pt>
    <dgm:pt modelId="{20151D31-3C5D-43D5-910D-30CC41F4B241}" type="sibTrans" cxnId="{CFBEBA61-0A9C-4EE6-BCC7-8D12B7F363F6}">
      <dgm:prSet/>
      <dgm:spPr/>
      <dgm:t>
        <a:bodyPr/>
        <a:lstStyle/>
        <a:p>
          <a:endParaRPr lang="it-IT"/>
        </a:p>
      </dgm:t>
    </dgm:pt>
    <dgm:pt modelId="{D83DC510-4885-4EBE-91DC-950E508D709D}" type="pres">
      <dgm:prSet presAssocID="{B05C4033-9F8E-4071-ACCE-E9EB2D414465}" presName="layout" presStyleCnt="0">
        <dgm:presLayoutVars>
          <dgm:chMax/>
          <dgm:chPref/>
          <dgm:dir/>
          <dgm:resizeHandles/>
        </dgm:presLayoutVars>
      </dgm:prSet>
      <dgm:spPr/>
    </dgm:pt>
    <dgm:pt modelId="{81452ABF-757F-44F8-9EBB-7362E0D7CCC0}" type="pres">
      <dgm:prSet presAssocID="{49578091-F750-4DF0-AF88-11B421333AF7}" presName="root" presStyleCnt="0">
        <dgm:presLayoutVars>
          <dgm:chMax/>
          <dgm:chPref/>
        </dgm:presLayoutVars>
      </dgm:prSet>
      <dgm:spPr/>
    </dgm:pt>
    <dgm:pt modelId="{2F970C41-D402-4734-9442-52A5B29E51B3}" type="pres">
      <dgm:prSet presAssocID="{49578091-F750-4DF0-AF88-11B421333AF7}" presName="rootComposite" presStyleCnt="0">
        <dgm:presLayoutVars/>
      </dgm:prSet>
      <dgm:spPr/>
    </dgm:pt>
    <dgm:pt modelId="{2A2002FE-4E6C-42B8-80B0-16920268B356}" type="pres">
      <dgm:prSet presAssocID="{49578091-F750-4DF0-AF88-11B421333AF7}" presName="ParentAccent" presStyleLbl="alignNode1" presStyleIdx="0" presStyleCnt="2"/>
      <dgm:spPr/>
    </dgm:pt>
    <dgm:pt modelId="{9056BDAD-81D1-4EB5-B84F-EAAAD2D29A30}" type="pres">
      <dgm:prSet presAssocID="{49578091-F750-4DF0-AF88-11B421333AF7}" presName="ParentSmallAccent" presStyleLbl="fgAcc1" presStyleIdx="0" presStyleCnt="2"/>
      <dgm:spPr/>
    </dgm:pt>
    <dgm:pt modelId="{96C0C5B7-70E9-4DDD-8CEB-E6CF8AC55319}" type="pres">
      <dgm:prSet presAssocID="{49578091-F750-4DF0-AF88-11B421333AF7}" presName="Parent" presStyleLbl="revTx" presStyleIdx="0" presStyleCnt="8">
        <dgm:presLayoutVars>
          <dgm:chMax/>
          <dgm:chPref val="4"/>
          <dgm:bulletEnabled val="1"/>
        </dgm:presLayoutVars>
      </dgm:prSet>
      <dgm:spPr/>
    </dgm:pt>
    <dgm:pt modelId="{F468E1D6-FDFF-4E88-98AE-CD07BAB59055}" type="pres">
      <dgm:prSet presAssocID="{49578091-F750-4DF0-AF88-11B421333AF7}" presName="childShape" presStyleCnt="0">
        <dgm:presLayoutVars>
          <dgm:chMax val="0"/>
          <dgm:chPref val="0"/>
        </dgm:presLayoutVars>
      </dgm:prSet>
      <dgm:spPr/>
    </dgm:pt>
    <dgm:pt modelId="{0A74D8F8-8BF4-4861-ACA5-7F5999AA2BE2}" type="pres">
      <dgm:prSet presAssocID="{A330A6E8-5559-4507-A2BE-E04540C3F4A7}" presName="childComposite" presStyleCnt="0">
        <dgm:presLayoutVars>
          <dgm:chMax val="0"/>
          <dgm:chPref val="0"/>
        </dgm:presLayoutVars>
      </dgm:prSet>
      <dgm:spPr/>
    </dgm:pt>
    <dgm:pt modelId="{71CF9F42-7208-4493-9F2D-6FFDA7620171}" type="pres">
      <dgm:prSet presAssocID="{A330A6E8-5559-4507-A2BE-E04540C3F4A7}" presName="ChildAccent" presStyleLbl="solidFgAcc1" presStyleIdx="0" presStyleCnt="6"/>
      <dgm:spPr/>
    </dgm:pt>
    <dgm:pt modelId="{52A32C1D-72B4-4F20-975F-CE63CBD4B1CA}" type="pres">
      <dgm:prSet presAssocID="{A330A6E8-5559-4507-A2BE-E04540C3F4A7}" presName="Child" presStyleLbl="revTx" presStyleIdx="1" presStyleCnt="8">
        <dgm:presLayoutVars>
          <dgm:chMax val="0"/>
          <dgm:chPref val="0"/>
          <dgm:bulletEnabled val="1"/>
        </dgm:presLayoutVars>
      </dgm:prSet>
      <dgm:spPr/>
    </dgm:pt>
    <dgm:pt modelId="{E25DB815-1B58-4A3D-B58F-3F1590AD9D6D}" type="pres">
      <dgm:prSet presAssocID="{7AE40422-8FD2-44BD-A60E-AA3C499C91CD}" presName="childComposite" presStyleCnt="0">
        <dgm:presLayoutVars>
          <dgm:chMax val="0"/>
          <dgm:chPref val="0"/>
        </dgm:presLayoutVars>
      </dgm:prSet>
      <dgm:spPr/>
    </dgm:pt>
    <dgm:pt modelId="{CCCC0149-5064-4A69-A8F2-E3E6FA0E10D4}" type="pres">
      <dgm:prSet presAssocID="{7AE40422-8FD2-44BD-A60E-AA3C499C91CD}" presName="ChildAccent" presStyleLbl="solidFgAcc1" presStyleIdx="1" presStyleCnt="6"/>
      <dgm:spPr/>
    </dgm:pt>
    <dgm:pt modelId="{36482157-8178-4289-BAA3-F62FFCF07FA2}" type="pres">
      <dgm:prSet presAssocID="{7AE40422-8FD2-44BD-A60E-AA3C499C91CD}" presName="Child" presStyleLbl="revTx" presStyleIdx="2" presStyleCnt="8">
        <dgm:presLayoutVars>
          <dgm:chMax val="0"/>
          <dgm:chPref val="0"/>
          <dgm:bulletEnabled val="1"/>
        </dgm:presLayoutVars>
      </dgm:prSet>
      <dgm:spPr/>
    </dgm:pt>
    <dgm:pt modelId="{5F94C79A-A88F-4B38-8F92-FAF1A20066A3}" type="pres">
      <dgm:prSet presAssocID="{FF99D1FE-74D8-4A6E-B757-0D8EB00B175F}" presName="childComposite" presStyleCnt="0">
        <dgm:presLayoutVars>
          <dgm:chMax val="0"/>
          <dgm:chPref val="0"/>
        </dgm:presLayoutVars>
      </dgm:prSet>
      <dgm:spPr/>
    </dgm:pt>
    <dgm:pt modelId="{A1420CCE-71ED-47D2-B454-19050C5E7760}" type="pres">
      <dgm:prSet presAssocID="{FF99D1FE-74D8-4A6E-B757-0D8EB00B175F}" presName="ChildAccent" presStyleLbl="solidFgAcc1" presStyleIdx="2" presStyleCnt="6"/>
      <dgm:spPr/>
    </dgm:pt>
    <dgm:pt modelId="{B4ABCE33-B1E4-4539-8263-1999B782C85E}" type="pres">
      <dgm:prSet presAssocID="{FF99D1FE-74D8-4A6E-B757-0D8EB00B175F}" presName="Child" presStyleLbl="revTx" presStyleIdx="3" presStyleCnt="8">
        <dgm:presLayoutVars>
          <dgm:chMax val="0"/>
          <dgm:chPref val="0"/>
          <dgm:bulletEnabled val="1"/>
        </dgm:presLayoutVars>
      </dgm:prSet>
      <dgm:spPr/>
    </dgm:pt>
    <dgm:pt modelId="{AA742C8F-780B-4A98-A982-8D60B60DA0FD}" type="pres">
      <dgm:prSet presAssocID="{0B2587E7-DD2C-4A11-A286-BF6AC1DC39FC}" presName="root" presStyleCnt="0">
        <dgm:presLayoutVars>
          <dgm:chMax/>
          <dgm:chPref/>
        </dgm:presLayoutVars>
      </dgm:prSet>
      <dgm:spPr/>
    </dgm:pt>
    <dgm:pt modelId="{16C23B12-D999-4CED-BA73-7D66A09002B5}" type="pres">
      <dgm:prSet presAssocID="{0B2587E7-DD2C-4A11-A286-BF6AC1DC39FC}" presName="rootComposite" presStyleCnt="0">
        <dgm:presLayoutVars/>
      </dgm:prSet>
      <dgm:spPr/>
    </dgm:pt>
    <dgm:pt modelId="{78EB2489-473C-4FE1-A802-C0819B33254C}" type="pres">
      <dgm:prSet presAssocID="{0B2587E7-DD2C-4A11-A286-BF6AC1DC39FC}" presName="ParentAccent" presStyleLbl="alignNode1" presStyleIdx="1" presStyleCnt="2"/>
      <dgm:spPr/>
    </dgm:pt>
    <dgm:pt modelId="{1251DA6E-303B-480D-A29E-0BD36E5740F4}" type="pres">
      <dgm:prSet presAssocID="{0B2587E7-DD2C-4A11-A286-BF6AC1DC39FC}" presName="ParentSmallAccent" presStyleLbl="fgAcc1" presStyleIdx="1" presStyleCnt="2"/>
      <dgm:spPr/>
    </dgm:pt>
    <dgm:pt modelId="{BF00CA46-92B9-4C9C-BBA3-2A27284CB259}" type="pres">
      <dgm:prSet presAssocID="{0B2587E7-DD2C-4A11-A286-BF6AC1DC39FC}" presName="Parent" presStyleLbl="revTx" presStyleIdx="4" presStyleCnt="8">
        <dgm:presLayoutVars>
          <dgm:chMax/>
          <dgm:chPref val="4"/>
          <dgm:bulletEnabled val="1"/>
        </dgm:presLayoutVars>
      </dgm:prSet>
      <dgm:spPr/>
    </dgm:pt>
    <dgm:pt modelId="{194D20BC-8D8B-4BFD-9647-F773D66BDB2D}" type="pres">
      <dgm:prSet presAssocID="{0B2587E7-DD2C-4A11-A286-BF6AC1DC39FC}" presName="childShape" presStyleCnt="0">
        <dgm:presLayoutVars>
          <dgm:chMax val="0"/>
          <dgm:chPref val="0"/>
        </dgm:presLayoutVars>
      </dgm:prSet>
      <dgm:spPr/>
    </dgm:pt>
    <dgm:pt modelId="{0174512D-FABF-4BE2-BD6E-C2A688A65B6E}" type="pres">
      <dgm:prSet presAssocID="{8009105F-1DB8-4523-AA6D-5329B6E3D2FA}" presName="childComposite" presStyleCnt="0">
        <dgm:presLayoutVars>
          <dgm:chMax val="0"/>
          <dgm:chPref val="0"/>
        </dgm:presLayoutVars>
      </dgm:prSet>
      <dgm:spPr/>
    </dgm:pt>
    <dgm:pt modelId="{0A5B683E-0077-45EC-93F5-A9FA202B670D}" type="pres">
      <dgm:prSet presAssocID="{8009105F-1DB8-4523-AA6D-5329B6E3D2FA}" presName="ChildAccent" presStyleLbl="solidFgAcc1" presStyleIdx="3" presStyleCnt="6"/>
      <dgm:spPr/>
    </dgm:pt>
    <dgm:pt modelId="{EE684598-5607-4D16-B4AD-F843203F4B78}" type="pres">
      <dgm:prSet presAssocID="{8009105F-1DB8-4523-AA6D-5329B6E3D2FA}" presName="Child" presStyleLbl="revTx" presStyleIdx="5" presStyleCnt="8">
        <dgm:presLayoutVars>
          <dgm:chMax val="0"/>
          <dgm:chPref val="0"/>
          <dgm:bulletEnabled val="1"/>
        </dgm:presLayoutVars>
      </dgm:prSet>
      <dgm:spPr/>
    </dgm:pt>
    <dgm:pt modelId="{516A57CB-603A-495A-B6ED-0A904B35C808}" type="pres">
      <dgm:prSet presAssocID="{C45311FD-1967-45B7-B8B2-60363C852B11}" presName="childComposite" presStyleCnt="0">
        <dgm:presLayoutVars>
          <dgm:chMax val="0"/>
          <dgm:chPref val="0"/>
        </dgm:presLayoutVars>
      </dgm:prSet>
      <dgm:spPr/>
    </dgm:pt>
    <dgm:pt modelId="{01D81227-BBE1-4421-8CD7-B429B827304B}" type="pres">
      <dgm:prSet presAssocID="{C45311FD-1967-45B7-B8B2-60363C852B11}" presName="ChildAccent" presStyleLbl="solidFgAcc1" presStyleIdx="4" presStyleCnt="6"/>
      <dgm:spPr/>
    </dgm:pt>
    <dgm:pt modelId="{5FEE1C89-3CE4-46E6-9446-7ED1E3EB9957}" type="pres">
      <dgm:prSet presAssocID="{C45311FD-1967-45B7-B8B2-60363C852B11}" presName="Child" presStyleLbl="revTx" presStyleIdx="6" presStyleCnt="8">
        <dgm:presLayoutVars>
          <dgm:chMax val="0"/>
          <dgm:chPref val="0"/>
          <dgm:bulletEnabled val="1"/>
        </dgm:presLayoutVars>
      </dgm:prSet>
      <dgm:spPr/>
    </dgm:pt>
    <dgm:pt modelId="{F6F39649-35D7-4864-AF01-09C55B570976}" type="pres">
      <dgm:prSet presAssocID="{B69B6E5A-F8E9-4707-B425-21F2642A2908}" presName="childComposite" presStyleCnt="0">
        <dgm:presLayoutVars>
          <dgm:chMax val="0"/>
          <dgm:chPref val="0"/>
        </dgm:presLayoutVars>
      </dgm:prSet>
      <dgm:spPr/>
    </dgm:pt>
    <dgm:pt modelId="{0130AFE2-BABC-41D4-BA2C-30852BE533D7}" type="pres">
      <dgm:prSet presAssocID="{B69B6E5A-F8E9-4707-B425-21F2642A2908}" presName="ChildAccent" presStyleLbl="solidFgAcc1" presStyleIdx="5" presStyleCnt="6"/>
      <dgm:spPr/>
    </dgm:pt>
    <dgm:pt modelId="{E14EA546-078F-44B3-A695-EC25529D168C}" type="pres">
      <dgm:prSet presAssocID="{B69B6E5A-F8E9-4707-B425-21F2642A2908}" presName="Child" presStyleLbl="revTx" presStyleIdx="7" presStyleCnt="8">
        <dgm:presLayoutVars>
          <dgm:chMax val="0"/>
          <dgm:chPref val="0"/>
          <dgm:bulletEnabled val="1"/>
        </dgm:presLayoutVars>
      </dgm:prSet>
      <dgm:spPr/>
    </dgm:pt>
  </dgm:ptLst>
  <dgm:cxnLst>
    <dgm:cxn modelId="{F7EEB502-5990-4FF7-9FB4-B07971CA2A4C}" srcId="{0B2587E7-DD2C-4A11-A286-BF6AC1DC39FC}" destId="{C45311FD-1967-45B7-B8B2-60363C852B11}" srcOrd="1" destOrd="0" parTransId="{26BA48DF-7BE2-4E83-841E-D53DE6C61EB9}" sibTransId="{85FEAB3E-1159-4010-93ED-5AFCE4F8D711}"/>
    <dgm:cxn modelId="{ACFA5D16-18A4-448D-8B35-A7793E1CA878}" type="presOf" srcId="{8009105F-1DB8-4523-AA6D-5329B6E3D2FA}" destId="{EE684598-5607-4D16-B4AD-F843203F4B78}" srcOrd="0" destOrd="0" presId="urn:microsoft.com/office/officeart/2008/layout/SquareAccentList"/>
    <dgm:cxn modelId="{911CF717-D45F-4667-87CC-D89B41525A08}" srcId="{49578091-F750-4DF0-AF88-11B421333AF7}" destId="{A330A6E8-5559-4507-A2BE-E04540C3F4A7}" srcOrd="0" destOrd="0" parTransId="{545EFEC9-F226-45DF-805B-8D81E5C93FA9}" sibTransId="{8FB42B0A-2F02-42AA-AF9C-C09E627BDDCE}"/>
    <dgm:cxn modelId="{6073A73A-B6A3-4273-B055-57D38160672D}" type="presOf" srcId="{C45311FD-1967-45B7-B8B2-60363C852B11}" destId="{5FEE1C89-3CE4-46E6-9446-7ED1E3EB9957}" srcOrd="0" destOrd="0" presId="urn:microsoft.com/office/officeart/2008/layout/SquareAccentList"/>
    <dgm:cxn modelId="{CFBEBA61-0A9C-4EE6-BCC7-8D12B7F363F6}" srcId="{0B2587E7-DD2C-4A11-A286-BF6AC1DC39FC}" destId="{B69B6E5A-F8E9-4707-B425-21F2642A2908}" srcOrd="2" destOrd="0" parTransId="{29FB8355-FAB5-4CD1-AF58-8DC5BE737F95}" sibTransId="{20151D31-3C5D-43D5-910D-30CC41F4B241}"/>
    <dgm:cxn modelId="{33611C43-3130-43C1-8965-48B49045F83B}" srcId="{49578091-F750-4DF0-AF88-11B421333AF7}" destId="{FF99D1FE-74D8-4A6E-B757-0D8EB00B175F}" srcOrd="2" destOrd="0" parTransId="{E4C9E284-6B1A-449E-9B79-FECB3A50DE59}" sibTransId="{0DA6C9F5-5970-434E-A568-C0A50538E17D}"/>
    <dgm:cxn modelId="{9062B848-323A-4044-ABD9-6DAEF8C27157}" type="presOf" srcId="{0B2587E7-DD2C-4A11-A286-BF6AC1DC39FC}" destId="{BF00CA46-92B9-4C9C-BBA3-2A27284CB259}" srcOrd="0" destOrd="0" presId="urn:microsoft.com/office/officeart/2008/layout/SquareAccentList"/>
    <dgm:cxn modelId="{D1AEE66A-E997-46FD-96FA-FD7B5C68C956}" type="presOf" srcId="{B05C4033-9F8E-4071-ACCE-E9EB2D414465}" destId="{D83DC510-4885-4EBE-91DC-950E508D709D}" srcOrd="0" destOrd="0" presId="urn:microsoft.com/office/officeart/2008/layout/SquareAccentList"/>
    <dgm:cxn modelId="{99C0C287-8A15-4370-9DB7-BA98D4B66C3D}" srcId="{B05C4033-9F8E-4071-ACCE-E9EB2D414465}" destId="{0B2587E7-DD2C-4A11-A286-BF6AC1DC39FC}" srcOrd="1" destOrd="0" parTransId="{F9C57D11-5396-49BA-9FFE-03F6EF8637C9}" sibTransId="{87147CF3-E929-4E8F-946D-7F34A4DE621A}"/>
    <dgm:cxn modelId="{358A3E90-7613-4E4A-B92A-93F8A214C3E3}" type="presOf" srcId="{49578091-F750-4DF0-AF88-11B421333AF7}" destId="{96C0C5B7-70E9-4DDD-8CEB-E6CF8AC55319}" srcOrd="0" destOrd="0" presId="urn:microsoft.com/office/officeart/2008/layout/SquareAccentList"/>
    <dgm:cxn modelId="{4CACCE92-87E2-4E46-808A-5C69577E0185}" srcId="{0B2587E7-DD2C-4A11-A286-BF6AC1DC39FC}" destId="{8009105F-1DB8-4523-AA6D-5329B6E3D2FA}" srcOrd="0" destOrd="0" parTransId="{169A0A88-7430-45E9-A169-DE98EBEC16AA}" sibTransId="{EC68FA30-38F9-4DAF-A258-EA35DC7002C2}"/>
    <dgm:cxn modelId="{A5C1E993-2200-44AC-B071-12B281122373}" type="presOf" srcId="{A330A6E8-5559-4507-A2BE-E04540C3F4A7}" destId="{52A32C1D-72B4-4F20-975F-CE63CBD4B1CA}" srcOrd="0" destOrd="0" presId="urn:microsoft.com/office/officeart/2008/layout/SquareAccentList"/>
    <dgm:cxn modelId="{8D1A0AA9-55C2-4BDB-AEB3-A76086B3FDA8}" type="presOf" srcId="{7AE40422-8FD2-44BD-A60E-AA3C499C91CD}" destId="{36482157-8178-4289-BAA3-F62FFCF07FA2}" srcOrd="0" destOrd="0" presId="urn:microsoft.com/office/officeart/2008/layout/SquareAccentList"/>
    <dgm:cxn modelId="{AF9224DA-DFFB-4BB0-ADB2-412DC8363D70}" type="presOf" srcId="{FF99D1FE-74D8-4A6E-B757-0D8EB00B175F}" destId="{B4ABCE33-B1E4-4539-8263-1999B782C85E}" srcOrd="0" destOrd="0" presId="urn:microsoft.com/office/officeart/2008/layout/SquareAccentList"/>
    <dgm:cxn modelId="{59397EDC-311A-426A-8B48-CA9656E75583}" srcId="{49578091-F750-4DF0-AF88-11B421333AF7}" destId="{7AE40422-8FD2-44BD-A60E-AA3C499C91CD}" srcOrd="1" destOrd="0" parTransId="{FCA80CDA-68F5-4018-B8A1-8B5F57B8F434}" sibTransId="{BACC1E07-AF7B-4C61-A52C-103B4ED1F4EC}"/>
    <dgm:cxn modelId="{0B33D7E2-785E-47B9-9398-5A0DA1C8D723}" srcId="{B05C4033-9F8E-4071-ACCE-E9EB2D414465}" destId="{49578091-F750-4DF0-AF88-11B421333AF7}" srcOrd="0" destOrd="0" parTransId="{3E9F4651-AE3F-4FCB-AB23-6295D4E66AAD}" sibTransId="{DED394C9-33F0-4F14-801D-03B4232A34F3}"/>
    <dgm:cxn modelId="{0D5EC6F3-E6C4-4AE5-88E8-691D08C79621}" type="presOf" srcId="{B69B6E5A-F8E9-4707-B425-21F2642A2908}" destId="{E14EA546-078F-44B3-A695-EC25529D168C}" srcOrd="0" destOrd="0" presId="urn:microsoft.com/office/officeart/2008/layout/SquareAccentList"/>
    <dgm:cxn modelId="{DFE59C14-9734-4CD3-91E3-2C68E51778A9}" type="presParOf" srcId="{D83DC510-4885-4EBE-91DC-950E508D709D}" destId="{81452ABF-757F-44F8-9EBB-7362E0D7CCC0}" srcOrd="0" destOrd="0" presId="urn:microsoft.com/office/officeart/2008/layout/SquareAccentList"/>
    <dgm:cxn modelId="{52DD5841-0180-44CE-9E0C-A6F21FC62BDA}" type="presParOf" srcId="{81452ABF-757F-44F8-9EBB-7362E0D7CCC0}" destId="{2F970C41-D402-4734-9442-52A5B29E51B3}" srcOrd="0" destOrd="0" presId="urn:microsoft.com/office/officeart/2008/layout/SquareAccentList"/>
    <dgm:cxn modelId="{4256DB63-933C-43F1-8D9E-3ABF76A68404}" type="presParOf" srcId="{2F970C41-D402-4734-9442-52A5B29E51B3}" destId="{2A2002FE-4E6C-42B8-80B0-16920268B356}" srcOrd="0" destOrd="0" presId="urn:microsoft.com/office/officeart/2008/layout/SquareAccentList"/>
    <dgm:cxn modelId="{DEDDE139-B13E-4232-8BE0-C47488DA54AD}" type="presParOf" srcId="{2F970C41-D402-4734-9442-52A5B29E51B3}" destId="{9056BDAD-81D1-4EB5-B84F-EAAAD2D29A30}" srcOrd="1" destOrd="0" presId="urn:microsoft.com/office/officeart/2008/layout/SquareAccentList"/>
    <dgm:cxn modelId="{FEB5025E-4935-4EC0-B71F-80B9B85DB701}" type="presParOf" srcId="{2F970C41-D402-4734-9442-52A5B29E51B3}" destId="{96C0C5B7-70E9-4DDD-8CEB-E6CF8AC55319}" srcOrd="2" destOrd="0" presId="urn:microsoft.com/office/officeart/2008/layout/SquareAccentList"/>
    <dgm:cxn modelId="{4CD67D17-2B3B-4837-B11F-CEAC7E5DF8DE}" type="presParOf" srcId="{81452ABF-757F-44F8-9EBB-7362E0D7CCC0}" destId="{F468E1D6-FDFF-4E88-98AE-CD07BAB59055}" srcOrd="1" destOrd="0" presId="urn:microsoft.com/office/officeart/2008/layout/SquareAccentList"/>
    <dgm:cxn modelId="{42D17BBB-B7D5-481D-A224-E205CADD636A}" type="presParOf" srcId="{F468E1D6-FDFF-4E88-98AE-CD07BAB59055}" destId="{0A74D8F8-8BF4-4861-ACA5-7F5999AA2BE2}" srcOrd="0" destOrd="0" presId="urn:microsoft.com/office/officeart/2008/layout/SquareAccentList"/>
    <dgm:cxn modelId="{681AABB5-A9A7-4B9B-9493-A05EB56E81FA}" type="presParOf" srcId="{0A74D8F8-8BF4-4861-ACA5-7F5999AA2BE2}" destId="{71CF9F42-7208-4493-9F2D-6FFDA7620171}" srcOrd="0" destOrd="0" presId="urn:microsoft.com/office/officeart/2008/layout/SquareAccentList"/>
    <dgm:cxn modelId="{9A6189DC-CE11-4C93-9FF0-02D0728A1965}" type="presParOf" srcId="{0A74D8F8-8BF4-4861-ACA5-7F5999AA2BE2}" destId="{52A32C1D-72B4-4F20-975F-CE63CBD4B1CA}" srcOrd="1" destOrd="0" presId="urn:microsoft.com/office/officeart/2008/layout/SquareAccentList"/>
    <dgm:cxn modelId="{0146C592-66F1-41DF-8E5C-F5C504F73985}" type="presParOf" srcId="{F468E1D6-FDFF-4E88-98AE-CD07BAB59055}" destId="{E25DB815-1B58-4A3D-B58F-3F1590AD9D6D}" srcOrd="1" destOrd="0" presId="urn:microsoft.com/office/officeart/2008/layout/SquareAccentList"/>
    <dgm:cxn modelId="{9F06C30E-4605-456D-A5E2-D465E3183294}" type="presParOf" srcId="{E25DB815-1B58-4A3D-B58F-3F1590AD9D6D}" destId="{CCCC0149-5064-4A69-A8F2-E3E6FA0E10D4}" srcOrd="0" destOrd="0" presId="urn:microsoft.com/office/officeart/2008/layout/SquareAccentList"/>
    <dgm:cxn modelId="{0D79CDB8-2F65-42C8-A87F-7BBC7025E072}" type="presParOf" srcId="{E25DB815-1B58-4A3D-B58F-3F1590AD9D6D}" destId="{36482157-8178-4289-BAA3-F62FFCF07FA2}" srcOrd="1" destOrd="0" presId="urn:microsoft.com/office/officeart/2008/layout/SquareAccentList"/>
    <dgm:cxn modelId="{FB044B49-75CC-4811-B1B8-27E0F7BD0BD0}" type="presParOf" srcId="{F468E1D6-FDFF-4E88-98AE-CD07BAB59055}" destId="{5F94C79A-A88F-4B38-8F92-FAF1A20066A3}" srcOrd="2" destOrd="0" presId="urn:microsoft.com/office/officeart/2008/layout/SquareAccentList"/>
    <dgm:cxn modelId="{1D594EC5-88D0-43D0-9F43-6835CF6D8ED1}" type="presParOf" srcId="{5F94C79A-A88F-4B38-8F92-FAF1A20066A3}" destId="{A1420CCE-71ED-47D2-B454-19050C5E7760}" srcOrd="0" destOrd="0" presId="urn:microsoft.com/office/officeart/2008/layout/SquareAccentList"/>
    <dgm:cxn modelId="{74FE6A79-8E76-467B-8DCA-13B1D6EEDF8D}" type="presParOf" srcId="{5F94C79A-A88F-4B38-8F92-FAF1A20066A3}" destId="{B4ABCE33-B1E4-4539-8263-1999B782C85E}" srcOrd="1" destOrd="0" presId="urn:microsoft.com/office/officeart/2008/layout/SquareAccentList"/>
    <dgm:cxn modelId="{47EC3353-26EA-45A6-9C8B-F71E386465D9}" type="presParOf" srcId="{D83DC510-4885-4EBE-91DC-950E508D709D}" destId="{AA742C8F-780B-4A98-A982-8D60B60DA0FD}" srcOrd="1" destOrd="0" presId="urn:microsoft.com/office/officeart/2008/layout/SquareAccentList"/>
    <dgm:cxn modelId="{61EC90F6-9098-4715-A8BA-DCAAD733CDD0}" type="presParOf" srcId="{AA742C8F-780B-4A98-A982-8D60B60DA0FD}" destId="{16C23B12-D999-4CED-BA73-7D66A09002B5}" srcOrd="0" destOrd="0" presId="urn:microsoft.com/office/officeart/2008/layout/SquareAccentList"/>
    <dgm:cxn modelId="{3D878890-B8FC-4AEC-9464-5405B9934012}" type="presParOf" srcId="{16C23B12-D999-4CED-BA73-7D66A09002B5}" destId="{78EB2489-473C-4FE1-A802-C0819B33254C}" srcOrd="0" destOrd="0" presId="urn:microsoft.com/office/officeart/2008/layout/SquareAccentList"/>
    <dgm:cxn modelId="{2289C457-6638-4986-8035-CCDF53F948DC}" type="presParOf" srcId="{16C23B12-D999-4CED-BA73-7D66A09002B5}" destId="{1251DA6E-303B-480D-A29E-0BD36E5740F4}" srcOrd="1" destOrd="0" presId="urn:microsoft.com/office/officeart/2008/layout/SquareAccentList"/>
    <dgm:cxn modelId="{3AD6924F-6E70-4C5A-8B78-587CD0D8437D}" type="presParOf" srcId="{16C23B12-D999-4CED-BA73-7D66A09002B5}" destId="{BF00CA46-92B9-4C9C-BBA3-2A27284CB259}" srcOrd="2" destOrd="0" presId="urn:microsoft.com/office/officeart/2008/layout/SquareAccentList"/>
    <dgm:cxn modelId="{2F3577EC-7A38-48E7-A437-412C153B3365}" type="presParOf" srcId="{AA742C8F-780B-4A98-A982-8D60B60DA0FD}" destId="{194D20BC-8D8B-4BFD-9647-F773D66BDB2D}" srcOrd="1" destOrd="0" presId="urn:microsoft.com/office/officeart/2008/layout/SquareAccentList"/>
    <dgm:cxn modelId="{B9A659D1-72EA-4896-82E0-E14FE70F6124}" type="presParOf" srcId="{194D20BC-8D8B-4BFD-9647-F773D66BDB2D}" destId="{0174512D-FABF-4BE2-BD6E-C2A688A65B6E}" srcOrd="0" destOrd="0" presId="urn:microsoft.com/office/officeart/2008/layout/SquareAccentList"/>
    <dgm:cxn modelId="{37195279-4E69-4628-B6B1-26456BE45F0B}" type="presParOf" srcId="{0174512D-FABF-4BE2-BD6E-C2A688A65B6E}" destId="{0A5B683E-0077-45EC-93F5-A9FA202B670D}" srcOrd="0" destOrd="0" presId="urn:microsoft.com/office/officeart/2008/layout/SquareAccentList"/>
    <dgm:cxn modelId="{10D0ECBE-4888-4321-A190-7B7E7E22D42D}" type="presParOf" srcId="{0174512D-FABF-4BE2-BD6E-C2A688A65B6E}" destId="{EE684598-5607-4D16-B4AD-F843203F4B78}" srcOrd="1" destOrd="0" presId="urn:microsoft.com/office/officeart/2008/layout/SquareAccentList"/>
    <dgm:cxn modelId="{9912301A-FE8A-411F-BE2C-0095A64B21BA}" type="presParOf" srcId="{194D20BC-8D8B-4BFD-9647-F773D66BDB2D}" destId="{516A57CB-603A-495A-B6ED-0A904B35C808}" srcOrd="1" destOrd="0" presId="urn:microsoft.com/office/officeart/2008/layout/SquareAccentList"/>
    <dgm:cxn modelId="{CDA33F95-1F50-427F-BAD7-009468208215}" type="presParOf" srcId="{516A57CB-603A-495A-B6ED-0A904B35C808}" destId="{01D81227-BBE1-4421-8CD7-B429B827304B}" srcOrd="0" destOrd="0" presId="urn:microsoft.com/office/officeart/2008/layout/SquareAccentList"/>
    <dgm:cxn modelId="{503EF588-07A6-4E15-A801-A6E7440CEC0C}" type="presParOf" srcId="{516A57CB-603A-495A-B6ED-0A904B35C808}" destId="{5FEE1C89-3CE4-46E6-9446-7ED1E3EB9957}" srcOrd="1" destOrd="0" presId="urn:microsoft.com/office/officeart/2008/layout/SquareAccentList"/>
    <dgm:cxn modelId="{D1AF8BB3-3EB6-4D29-B533-EF3418B94936}" type="presParOf" srcId="{194D20BC-8D8B-4BFD-9647-F773D66BDB2D}" destId="{F6F39649-35D7-4864-AF01-09C55B570976}" srcOrd="2" destOrd="0" presId="urn:microsoft.com/office/officeart/2008/layout/SquareAccentList"/>
    <dgm:cxn modelId="{B44A08CE-7D03-4E07-A487-536DEFE375FB}" type="presParOf" srcId="{F6F39649-35D7-4864-AF01-09C55B570976}" destId="{0130AFE2-BABC-41D4-BA2C-30852BE533D7}" srcOrd="0" destOrd="0" presId="urn:microsoft.com/office/officeart/2008/layout/SquareAccentList"/>
    <dgm:cxn modelId="{245DDF3C-8BD2-408D-A1D1-0B12A5465A3F}" type="presParOf" srcId="{F6F39649-35D7-4864-AF01-09C55B570976}" destId="{E14EA546-078F-44B3-A695-EC25529D168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2002FE-4E6C-42B8-80B0-16920268B356}">
      <dsp:nvSpPr>
        <dsp:cNvPr id="0" name=""/>
        <dsp:cNvSpPr/>
      </dsp:nvSpPr>
      <dsp:spPr>
        <a:xfrm>
          <a:off x="297718" y="956430"/>
          <a:ext cx="4525476" cy="5324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56BDAD-81D1-4EB5-B84F-EAAAD2D29A30}">
      <dsp:nvSpPr>
        <dsp:cNvPr id="0" name=""/>
        <dsp:cNvSpPr/>
      </dsp:nvSpPr>
      <dsp:spPr>
        <a:xfrm>
          <a:off x="297718" y="1156381"/>
          <a:ext cx="332457" cy="3324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C0C5B7-70E9-4DDD-8CEB-E6CF8AC55319}">
      <dsp:nvSpPr>
        <dsp:cNvPr id="0" name=""/>
        <dsp:cNvSpPr/>
      </dsp:nvSpPr>
      <dsp:spPr>
        <a:xfrm>
          <a:off x="297718" y="0"/>
          <a:ext cx="4525476" cy="9564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UFFICIO INCLUSIONE</a:t>
          </a:r>
        </a:p>
      </dsp:txBody>
      <dsp:txXfrm>
        <a:off x="297718" y="0"/>
        <a:ext cx="4525476" cy="956430"/>
      </dsp:txXfrm>
    </dsp:sp>
    <dsp:sp modelId="{71CF9F42-7208-4493-9F2D-6FFDA7620171}">
      <dsp:nvSpPr>
        <dsp:cNvPr id="0" name=""/>
        <dsp:cNvSpPr/>
      </dsp:nvSpPr>
      <dsp:spPr>
        <a:xfrm>
          <a:off x="297718" y="1931330"/>
          <a:ext cx="332449" cy="3324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A32C1D-72B4-4F20-975F-CE63CBD4B1CA}">
      <dsp:nvSpPr>
        <dsp:cNvPr id="0" name=""/>
        <dsp:cNvSpPr/>
      </dsp:nvSpPr>
      <dsp:spPr>
        <a:xfrm>
          <a:off x="614501" y="1710084"/>
          <a:ext cx="4208692" cy="774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RAFFORZAMENTO SERVIZI SOCIALI DI ZONA</a:t>
          </a:r>
        </a:p>
      </dsp:txBody>
      <dsp:txXfrm>
        <a:off x="614501" y="1710084"/>
        <a:ext cx="4208692" cy="774940"/>
      </dsp:txXfrm>
    </dsp:sp>
    <dsp:sp modelId="{CCCC0149-5064-4A69-A8F2-E3E6FA0E10D4}">
      <dsp:nvSpPr>
        <dsp:cNvPr id="0" name=""/>
        <dsp:cNvSpPr/>
      </dsp:nvSpPr>
      <dsp:spPr>
        <a:xfrm>
          <a:off x="297718" y="2706271"/>
          <a:ext cx="332449" cy="3324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482157-8178-4289-BAA3-F62FFCF07FA2}">
      <dsp:nvSpPr>
        <dsp:cNvPr id="0" name=""/>
        <dsp:cNvSpPr/>
      </dsp:nvSpPr>
      <dsp:spPr>
        <a:xfrm>
          <a:off x="614501" y="2485025"/>
          <a:ext cx="4208692" cy="774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ADI, PATTI DI INCLUSIONE SOCIALE, PUC, PROGETTI PERSONALIZZATI</a:t>
          </a:r>
        </a:p>
      </dsp:txBody>
      <dsp:txXfrm>
        <a:off x="614501" y="2485025"/>
        <a:ext cx="4208692" cy="774940"/>
      </dsp:txXfrm>
    </dsp:sp>
    <dsp:sp modelId="{A1420CCE-71ED-47D2-B454-19050C5E7760}">
      <dsp:nvSpPr>
        <dsp:cNvPr id="0" name=""/>
        <dsp:cNvSpPr/>
      </dsp:nvSpPr>
      <dsp:spPr>
        <a:xfrm>
          <a:off x="297718" y="3481212"/>
          <a:ext cx="332449" cy="3324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ABCE33-B1E4-4539-8263-1999B782C85E}">
      <dsp:nvSpPr>
        <dsp:cNvPr id="0" name=""/>
        <dsp:cNvSpPr/>
      </dsp:nvSpPr>
      <dsp:spPr>
        <a:xfrm>
          <a:off x="614501" y="3259966"/>
          <a:ext cx="4208692" cy="774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SIL-EQUIPE SOCIALE LAVORO</a:t>
          </a:r>
        </a:p>
      </dsp:txBody>
      <dsp:txXfrm>
        <a:off x="614501" y="3259966"/>
        <a:ext cx="4208692" cy="774940"/>
      </dsp:txXfrm>
    </dsp:sp>
    <dsp:sp modelId="{78EB2489-473C-4FE1-A802-C0819B33254C}">
      <dsp:nvSpPr>
        <dsp:cNvPr id="0" name=""/>
        <dsp:cNvSpPr/>
      </dsp:nvSpPr>
      <dsp:spPr>
        <a:xfrm>
          <a:off x="5049468" y="956430"/>
          <a:ext cx="4525476" cy="5324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1DA6E-303B-480D-A29E-0BD36E5740F4}">
      <dsp:nvSpPr>
        <dsp:cNvPr id="0" name=""/>
        <dsp:cNvSpPr/>
      </dsp:nvSpPr>
      <dsp:spPr>
        <a:xfrm>
          <a:off x="5049468" y="1156381"/>
          <a:ext cx="332457" cy="3324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00CA46-92B9-4C9C-BBA3-2A27284CB259}">
      <dsp:nvSpPr>
        <dsp:cNvPr id="0" name=""/>
        <dsp:cNvSpPr/>
      </dsp:nvSpPr>
      <dsp:spPr>
        <a:xfrm>
          <a:off x="5049468" y="0"/>
          <a:ext cx="4525476" cy="9564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PNRR E PN POVERTA’ 2021-2027</a:t>
          </a:r>
        </a:p>
      </dsp:txBody>
      <dsp:txXfrm>
        <a:off x="5049468" y="0"/>
        <a:ext cx="4525476" cy="956430"/>
      </dsp:txXfrm>
    </dsp:sp>
    <dsp:sp modelId="{0A5B683E-0077-45EC-93F5-A9FA202B670D}">
      <dsp:nvSpPr>
        <dsp:cNvPr id="0" name=""/>
        <dsp:cNvSpPr/>
      </dsp:nvSpPr>
      <dsp:spPr>
        <a:xfrm>
          <a:off x="5049468" y="1931330"/>
          <a:ext cx="332449" cy="3324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684598-5607-4D16-B4AD-F843203F4B78}">
      <dsp:nvSpPr>
        <dsp:cNvPr id="0" name=""/>
        <dsp:cNvSpPr/>
      </dsp:nvSpPr>
      <dsp:spPr>
        <a:xfrm>
          <a:off x="5366251" y="1710084"/>
          <a:ext cx="4208692" cy="774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CENTRO SERVIZI E CENTRO PER L’IMPIEGO ZONALE</a:t>
          </a:r>
        </a:p>
      </dsp:txBody>
      <dsp:txXfrm>
        <a:off x="5366251" y="1710084"/>
        <a:ext cx="4208692" cy="774940"/>
      </dsp:txXfrm>
    </dsp:sp>
    <dsp:sp modelId="{01D81227-BBE1-4421-8CD7-B429B827304B}">
      <dsp:nvSpPr>
        <dsp:cNvPr id="0" name=""/>
        <dsp:cNvSpPr/>
      </dsp:nvSpPr>
      <dsp:spPr>
        <a:xfrm>
          <a:off x="5049468" y="2706271"/>
          <a:ext cx="332449" cy="3324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EE1C89-3CE4-46E6-9446-7ED1E3EB9957}">
      <dsp:nvSpPr>
        <dsp:cNvPr id="0" name=""/>
        <dsp:cNvSpPr/>
      </dsp:nvSpPr>
      <dsp:spPr>
        <a:xfrm>
          <a:off x="5366251" y="2485025"/>
          <a:ext cx="4208692" cy="774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RAFFORZAMENTO DEI SERVIZI TERRITORIALI (SERD E UFSMA)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COPROGETTAZIONE ETS PER INCLUSIONE CITTADINI STRANIERI</a:t>
          </a:r>
        </a:p>
      </dsp:txBody>
      <dsp:txXfrm>
        <a:off x="5366251" y="2485025"/>
        <a:ext cx="4208692" cy="774940"/>
      </dsp:txXfrm>
    </dsp:sp>
    <dsp:sp modelId="{0130AFE2-BABC-41D4-BA2C-30852BE533D7}">
      <dsp:nvSpPr>
        <dsp:cNvPr id="0" name=""/>
        <dsp:cNvSpPr/>
      </dsp:nvSpPr>
      <dsp:spPr>
        <a:xfrm>
          <a:off x="5049468" y="3481212"/>
          <a:ext cx="332449" cy="3324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EA546-078F-44B3-A695-EC25529D168C}">
      <dsp:nvSpPr>
        <dsp:cNvPr id="0" name=""/>
        <dsp:cNvSpPr/>
      </dsp:nvSpPr>
      <dsp:spPr>
        <a:xfrm>
          <a:off x="5366251" y="3259966"/>
          <a:ext cx="4208692" cy="774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/>
            <a:t>DESTEENAZIONE (RIVOLTO AI GIOVANI DAI 10 AI 21 ANNI)</a:t>
          </a:r>
        </a:p>
      </dsp:txBody>
      <dsp:txXfrm>
        <a:off x="5366251" y="3259966"/>
        <a:ext cx="4208692" cy="774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83B99-E7EA-41A3-98F6-68A7E2042DC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3ABA4-E78B-4D44-863B-1AF808E18A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4647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0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0941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631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90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729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62297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74779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751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013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5882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380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3810A21-4FA1-4B90-8B09-79C75432807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19D9C50-C8BE-4071-AA8E-15BDE2B6E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34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82" r:id="rId1"/>
    <p:sldLayoutId id="2147485483" r:id="rId2"/>
    <p:sldLayoutId id="2147485484" r:id="rId3"/>
    <p:sldLayoutId id="2147485485" r:id="rId4"/>
    <p:sldLayoutId id="2147485486" r:id="rId5"/>
    <p:sldLayoutId id="2147485487" r:id="rId6"/>
    <p:sldLayoutId id="2147485488" r:id="rId7"/>
    <p:sldLayoutId id="2147485489" r:id="rId8"/>
    <p:sldLayoutId id="2147485490" r:id="rId9"/>
    <p:sldLayoutId id="2147485491" r:id="rId10"/>
    <p:sldLayoutId id="21474854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011F3A56-7B8D-593C-A5F3-243BBAF96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87" y="1373819"/>
            <a:ext cx="5801012" cy="1163439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b="1" i="1" dirty="0"/>
              <a:t>POLITICHE E AZIONI A CONTRASTO DELLA POVERTA’ NELL’ATS VALDARNO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05B1EBB-B51D-7E0B-7453-13B7D364F2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6275" y="5293520"/>
            <a:ext cx="2134718" cy="776261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123E422A-6474-5488-4253-C2BE97DE5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0993" y="5154813"/>
            <a:ext cx="1017651" cy="1053673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8848C951-4E30-4FC9-8B10-56F38B1978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1" y="369000"/>
            <a:ext cx="4801546" cy="612000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0302551-167C-4659-AAE9-A4B604F3973A}"/>
              </a:ext>
            </a:extLst>
          </p:cNvPr>
          <p:cNvSpPr txBox="1"/>
          <p:nvPr/>
        </p:nvSpPr>
        <p:spPr>
          <a:xfrm>
            <a:off x="5770487" y="3546057"/>
            <a:ext cx="58010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i="1" dirty="0"/>
              <a:t>Gabriele Rossi</a:t>
            </a:r>
          </a:p>
          <a:p>
            <a:pPr algn="ctr"/>
            <a:r>
              <a:rPr lang="it-IT" sz="1400" i="1" dirty="0"/>
              <a:t>Responsabile Servizi Sociali – Istruzione – Servizi educativi – Ufficio casa - Sport</a:t>
            </a:r>
          </a:p>
          <a:p>
            <a:pPr algn="ctr"/>
            <a:r>
              <a:rPr lang="it-IT" sz="1400" i="1" dirty="0"/>
              <a:t>Comune di San Giovanni Valdarno</a:t>
            </a:r>
          </a:p>
        </p:txBody>
      </p:sp>
    </p:spTree>
    <p:extLst>
      <p:ext uri="{BB962C8B-B14F-4D97-AF65-F5344CB8AC3E}">
        <p14:creationId xmlns:p14="http://schemas.microsoft.com/office/powerpoint/2010/main" val="3069732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943A38-63DA-4D1A-A2CF-57D7D6FDA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171" y="609600"/>
            <a:ext cx="10623177" cy="105783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1C2024"/>
                </a:solidFill>
                <a:effectLst/>
              </a:rPr>
              <a:t>Istituzione del SEUS – Sistema Emergenza Urgenza Sociale Regionale</a:t>
            </a:r>
            <a:endParaRPr lang="it-IT" sz="2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E65A43-9365-4304-85DD-CC9CC031C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171" y="2124635"/>
            <a:ext cx="10623177" cy="4123765"/>
          </a:xfr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it-IT" sz="1900" kern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In linea con la legge di istituzione dei servizi di Pronto Intervento Sociale, il SEUS è individuato dalla Regione Toscana come livello di servizio da garantire in tutto il territorio regionale.</a:t>
            </a: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it-IT" sz="1900" kern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Durante la seduta del </a:t>
            </a:r>
            <a:r>
              <a:rPr lang="it-IT" sz="1900" b="1" kern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12 settembre 2025 </a:t>
            </a:r>
            <a:r>
              <a:rPr lang="it-IT" sz="1900" kern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della </a:t>
            </a:r>
            <a:r>
              <a:rPr lang="it-IT" sz="1900" b="1" i="0" dirty="0">
                <a:effectLst/>
              </a:rPr>
              <a:t>Conferenza dei Sindaci Integrata</a:t>
            </a:r>
            <a:r>
              <a:rPr lang="it-IT" sz="1900" b="0" i="0" dirty="0">
                <a:effectLst/>
              </a:rPr>
              <a:t>, anche il Valdarno si è dotato di questo sistema-servizio di </a:t>
            </a:r>
            <a:r>
              <a:rPr lang="it-IT" sz="1900" kern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secondo livello dedicato e specifico, parte integrante nel sistema di offerta pubblica di servizi sociali.</a:t>
            </a: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it-IT" sz="1900" kern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SEUS dispone di un numero verde unico regionale gratuito attivo h24 e 365 giorni all’anno. Le segnalazioni partono dai soggetti pubblici e da altri soggetti del territorio che si trovino di fronte ad una situazione di emergenza-urgenza sociale personale o familiare (dalle situazioni di violenza e abuso nel percorso Rete Codice Rosa, all’abbandono, alla non autosufficienza, agli abusi e maltrattamenti ma anche alle condizioni di povertà), ad un evento calamitoso o ad una situazione di emergenza climatica, che richiedano un pronto intervento.</a:t>
            </a:r>
            <a:endParaRPr lang="it-IT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it-IT" sz="1900" kern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 seguito della segnalazione, la Centrale operativa unica regionale effettua la valutazione professionale e fornisce una assistenza immediata per la fase emergenziale attraverso l’attivazione delle Unità territoriali.</a:t>
            </a:r>
            <a:br>
              <a:rPr lang="it-IT" sz="1900" kern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it-IT" sz="1900" kern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L’intervento si conclude con l’affidamento della persona al servizio sociale competente e a agli altri servizi necessari, nel primo momento utile per garantire la continuità della presa in carico.</a:t>
            </a:r>
            <a:endParaRPr lang="it-IT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863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B4ED99-D7AB-9D89-BF47-C06F7D2C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INTERVENTI A CONTRASTO DELLA POVERTA’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F5D0BB35-E1E6-0BE2-BF84-244BA50391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4124251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3238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011F3A56-7B8D-593C-A5F3-243BBAF96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894" y="1929383"/>
            <a:ext cx="5464223" cy="1499616"/>
          </a:xfrm>
        </p:spPr>
        <p:txBody>
          <a:bodyPr>
            <a:normAutofit/>
          </a:bodyPr>
          <a:lstStyle/>
          <a:p>
            <a:r>
              <a:rPr lang="it-IT" sz="4000" b="1" i="1" dirty="0"/>
              <a:t>Grazie per l’attenzione!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05B1EBB-B51D-7E0B-7453-13B7D364F2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3287" y="5596046"/>
            <a:ext cx="2134718" cy="776261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123E422A-6474-5488-4253-C2BE97DE5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8005" y="5381869"/>
            <a:ext cx="1017651" cy="1053673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8848C951-4E30-4FC9-8B10-56F38B1978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4728" y="368999"/>
            <a:ext cx="4801546" cy="61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637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A1F82E-CCDA-4A3F-96FF-6DC8D845F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0" y="609600"/>
            <a:ext cx="10393700" cy="86061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600" dirty="0"/>
              <a:t>Il fenomeno della povertà nel 2025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DB4AA8-E02E-4FCC-B7A8-CFDD6C013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10" y="1801906"/>
            <a:ext cx="10393700" cy="4446494"/>
          </a:xfr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it-IT" sz="1800" dirty="0">
                <a:effectLst/>
                <a:ea typeface="Times New Roman" panose="02020603050405020304" pitchFamily="18" charset="0"/>
              </a:rPr>
              <a:t>Le </a:t>
            </a:r>
            <a:r>
              <a:rPr lang="it-IT" sz="1800" i="1" dirty="0">
                <a:effectLst/>
                <a:ea typeface="Times New Roman" panose="02020603050405020304" pitchFamily="18" charset="0"/>
              </a:rPr>
              <a:t>Linee guida regionali per il contrasto alla povertà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 sono definite nel </a:t>
            </a:r>
            <a:r>
              <a:rPr lang="it-IT" sz="1800" b="1" dirty="0">
                <a:effectLst/>
                <a:ea typeface="Times New Roman" panose="02020603050405020304" pitchFamily="18" charset="0"/>
              </a:rPr>
              <a:t>Piano regionale 2021-2023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 (</a:t>
            </a:r>
            <a:r>
              <a:rPr lang="it-IT" sz="1800" i="1" dirty="0">
                <a:effectLst/>
                <a:ea typeface="Times New Roman" panose="02020603050405020304" pitchFamily="18" charset="0"/>
              </a:rPr>
              <a:t>DGRT 557/2022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), basato sul </a:t>
            </a:r>
            <a:r>
              <a:rPr lang="it-IT" sz="1800" b="1" dirty="0">
                <a:effectLst/>
                <a:ea typeface="Times New Roman" panose="02020603050405020304" pitchFamily="18" charset="0"/>
              </a:rPr>
              <a:t>Fondo nazionale povertà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. Il Piano promuove interventi integrati per ridurre la marginalità, sostenere le persone in difficoltà e migliorare l’occupabilità, con particolare attenzione ai nuclei familiari e ai minori.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it-IT" sz="1800" dirty="0">
                <a:effectLst/>
                <a:ea typeface="Times New Roman" panose="02020603050405020304" pitchFamily="18" charset="0"/>
              </a:rPr>
              <a:t>Nel </a:t>
            </a:r>
            <a:r>
              <a:rPr lang="it-IT" sz="1800" b="1" dirty="0">
                <a:effectLst/>
                <a:ea typeface="Times New Roman" panose="02020603050405020304" pitchFamily="18" charset="0"/>
              </a:rPr>
              <a:t>2025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, la povertà è intesa come </a:t>
            </a:r>
            <a:r>
              <a:rPr lang="it-IT" sz="1800" b="1" dirty="0">
                <a:effectLst/>
                <a:ea typeface="Times New Roman" panose="02020603050405020304" pitchFamily="18" charset="0"/>
              </a:rPr>
              <a:t>privazione delle risorse necessarie per uno standard di vita adeguato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, distinguendo tra </a:t>
            </a:r>
            <a:r>
              <a:rPr lang="it-IT" sz="1800" b="1" dirty="0">
                <a:effectLst/>
                <a:ea typeface="Times New Roman" panose="02020603050405020304" pitchFamily="18" charset="0"/>
              </a:rPr>
              <a:t>povertà assoluta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 (mancanza dei beni essenziali), </a:t>
            </a:r>
            <a:r>
              <a:rPr lang="it-IT" sz="1800" b="1" dirty="0">
                <a:effectLst/>
                <a:ea typeface="Times New Roman" panose="02020603050405020304" pitchFamily="18" charset="0"/>
              </a:rPr>
              <a:t>relativa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 (reddito inferiore alla media) e </a:t>
            </a:r>
            <a:r>
              <a:rPr lang="it-IT" sz="1800" b="1" dirty="0">
                <a:effectLst/>
                <a:ea typeface="Times New Roman" panose="02020603050405020304" pitchFamily="18" charset="0"/>
              </a:rPr>
              <a:t>multidimensionale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, che include la limitazione nell’accesso a servizi come sanità e istruzione.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it-IT" sz="1800" dirty="0">
                <a:effectLst/>
                <a:ea typeface="Times New Roman" panose="02020603050405020304" pitchFamily="18" charset="0"/>
              </a:rPr>
              <a:t>Il fenomeno mostra un </a:t>
            </a:r>
            <a:r>
              <a:rPr lang="it-IT" sz="1800" b="1" dirty="0">
                <a:effectLst/>
                <a:ea typeface="Times New Roman" panose="02020603050405020304" pitchFamily="18" charset="0"/>
              </a:rPr>
              <a:t>aumento dei “nuovi poveri”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, lavoratori con redditi insufficienti a garantire una vita dignitosa. Le crisi economiche e sociali, aggravate dalla pandemia e dai conflitti internazionali, hanno accentuato le disuguaglianze, coinvolgendo anche fasce della popolazione prima considerate al riparo. Il lavoro, un tempo fattore di protezione, oggi non basta più: la precarietà e i bassi salari espongono molti al rischio di esclusione. Particolare attenzione è rivolta ai </a:t>
            </a:r>
            <a:r>
              <a:rPr lang="it-IT" sz="1800" b="1" dirty="0">
                <a:effectLst/>
                <a:ea typeface="Times New Roman" panose="02020603050405020304" pitchFamily="18" charset="0"/>
              </a:rPr>
              <a:t>minori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, poiché la povertà tende a riprodursi nel tempo, alimentando il cosiddetto </a:t>
            </a:r>
            <a:r>
              <a:rPr lang="it-IT" sz="1800" b="1" dirty="0">
                <a:effectLst/>
                <a:ea typeface="Times New Roman" panose="02020603050405020304" pitchFamily="18" charset="0"/>
              </a:rPr>
              <a:t>“circolo dello svantaggio sociale”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 e la </a:t>
            </a:r>
            <a:r>
              <a:rPr lang="it-IT" sz="1800" b="1" dirty="0">
                <a:effectLst/>
                <a:ea typeface="Times New Roman" panose="02020603050405020304" pitchFamily="18" charset="0"/>
              </a:rPr>
              <a:t>povertà educativa</a:t>
            </a:r>
            <a:r>
              <a:rPr lang="it-IT" sz="18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4572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623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3B264A-39A0-4020-ADE1-40AD7A4A2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1248" y="609600"/>
            <a:ext cx="9117105" cy="86061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600" dirty="0"/>
              <a:t>Dal Rapporto Caritas della Toscana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7F65A7-EEBF-4F6B-81D5-B82DF5015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248" y="1819835"/>
            <a:ext cx="4114798" cy="4428565"/>
          </a:xfr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numCol="1" spcCol="720000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1400"/>
              </a:spcBef>
              <a:spcAft>
                <a:spcPts val="800"/>
              </a:spcAft>
              <a:buNone/>
            </a:pP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Dati principali 2024</a:t>
            </a:r>
            <a:r>
              <a:rPr lang="it-IT" sz="1800" kern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it-IT" sz="12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29.297 persone accolte</a:t>
            </a: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dai Centri di Ascolto (+3,9% sul 2023) </a:t>
            </a: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–</a:t>
            </a: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record dal 2007</a:t>
            </a:r>
            <a:endParaRPr lang="it-IT" sz="12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Profilo dei beneficiari:</a:t>
            </a:r>
            <a:endParaRPr lang="it-IT" sz="1200" dirty="0">
              <a:effectLst/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Donne: </a:t>
            </a:r>
            <a:r>
              <a:rPr lang="it-IT" sz="16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54,9%</a:t>
            </a:r>
            <a:endParaRPr lang="it-IT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Adulti in età lavorativa: 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59,5%</a:t>
            </a:r>
            <a:endParaRPr lang="it-IT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Migranti: 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60,7%</a:t>
            </a:r>
            <a:endParaRPr lang="it-IT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Anziani: 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16%</a:t>
            </a:r>
            <a:endParaRPr lang="it-IT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15,2%</a:t>
            </a: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dei cittadini toscani a 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rischio povert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à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 esclusione sociale</a:t>
            </a: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(in crescita, ma sotto la media nazionale)</a:t>
            </a:r>
            <a:endParaRPr lang="it-IT" sz="1200" dirty="0">
              <a:effectLst/>
              <a:ea typeface="Times New Roman" panose="02020603050405020304" pitchFamily="18" charset="0"/>
            </a:endParaRPr>
          </a:p>
          <a:p>
            <a:pPr marL="4572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574B1EB-E597-40F8-A9E3-9C6418DE34EB}"/>
              </a:ext>
            </a:extLst>
          </p:cNvPr>
          <p:cNvSpPr txBox="1"/>
          <p:nvPr/>
        </p:nvSpPr>
        <p:spPr>
          <a:xfrm>
            <a:off x="6615956" y="2174633"/>
            <a:ext cx="4029635" cy="3718967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1400"/>
              </a:spcBef>
              <a:spcAft>
                <a:spcPts val="800"/>
              </a:spcAft>
            </a:pP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Tendenze emergenti</a:t>
            </a:r>
            <a:endParaRPr lang="it-IT" sz="12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1400"/>
              </a:spcBef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Aumento della 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povert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à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dentro il lavoro</a:t>
            </a: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it-IT" sz="1800" kern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1200" dirty="0">
              <a:effectLst/>
              <a:ea typeface="Times New Roman" panose="02020603050405020304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sz="16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27% dei lavoratori</a:t>
            </a:r>
            <a:r>
              <a:rPr lang="it-IT" sz="16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con redditi insufficienti</a:t>
            </a:r>
            <a:r>
              <a:rPr lang="it-IT" sz="1600" kern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&gt;70% dei pensionati</a:t>
            </a: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sotto la soglia minima</a:t>
            </a:r>
            <a:endParaRPr lang="it-IT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400"/>
              </a:spcBef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Crescente 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solitudine abitativa</a:t>
            </a: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20%</a:t>
            </a: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delle persone accolte vive da sola</a:t>
            </a:r>
            <a:endParaRPr lang="it-IT" sz="12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1400"/>
              </a:spcBef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Indice di vecchiaia</a:t>
            </a:r>
            <a:r>
              <a:rPr lang="it-IT" sz="1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elevato: </a:t>
            </a:r>
            <a:r>
              <a:rPr lang="it-IT" sz="1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26,7% over 65</a:t>
            </a:r>
            <a:endParaRPr lang="it-IT" sz="1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219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67A9D5-5429-4C97-9195-19B715367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275" y="609600"/>
            <a:ext cx="10361447" cy="99508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it-IT" sz="3200" dirty="0"/>
              <a:t>Gli interventi in Valdarno - </a:t>
            </a:r>
            <a:r>
              <a:rPr lang="it-IT" sz="3200" i="1" dirty="0"/>
              <a:t>L’Ufficio Zonale Inclusione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A5DE41-B6DB-4D78-91E0-2C382F262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276" y="2017059"/>
            <a:ext cx="10361447" cy="4231341"/>
          </a:xfr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buNone/>
            </a:pPr>
            <a:r>
              <a:rPr lang="it-IT" sz="1800" dirty="0">
                <a:ea typeface="Cambria" panose="02040503050406030204" pitchFamily="18" charset="0"/>
              </a:rPr>
              <a:t>Nasce </a:t>
            </a:r>
            <a:r>
              <a:rPr lang="it-IT" sz="1800" dirty="0">
                <a:effectLst/>
                <a:ea typeface="Cambria" panose="02040503050406030204" pitchFamily="18" charset="0"/>
              </a:rPr>
              <a:t>nel 2018 per volere della Conferenza Zonale dei Sindaci del Valdarno per la gestione del Reddito di Inclusione (REI).</a:t>
            </a:r>
          </a:p>
          <a:p>
            <a:pPr marL="45720" indent="0" algn="just">
              <a:lnSpc>
                <a:spcPct val="100000"/>
              </a:lnSpc>
              <a:buNone/>
            </a:pPr>
            <a:r>
              <a:rPr lang="it-IT" sz="1800" dirty="0">
                <a:ea typeface="Cambria" panose="02040503050406030204" pitchFamily="18" charset="0"/>
              </a:rPr>
              <a:t>O</a:t>
            </a:r>
            <a:r>
              <a:rPr lang="it-IT" sz="1800" dirty="0">
                <a:effectLst/>
                <a:ea typeface="Cambria" panose="02040503050406030204" pitchFamily="18" charset="0"/>
              </a:rPr>
              <a:t>ggi si occupa della presa in carico e della costruzione di percorsi personalizzati per le famiglie residenti negli 8 Comuni del Valdarno che percepiscono </a:t>
            </a:r>
            <a:r>
              <a:rPr lang="it-IT" sz="1800" b="1" i="1" dirty="0">
                <a:effectLst/>
                <a:ea typeface="Cambria" panose="02040503050406030204" pitchFamily="18" charset="0"/>
              </a:rPr>
              <a:t>l’Assegno di Inclusione (ADI)</a:t>
            </a:r>
            <a:r>
              <a:rPr lang="it-IT" sz="1800" b="1" dirty="0">
                <a:effectLst/>
                <a:ea typeface="Cambria" panose="02040503050406030204" pitchFamily="18" charset="0"/>
              </a:rPr>
              <a:t> </a:t>
            </a:r>
            <a:r>
              <a:rPr lang="it-IT" sz="1800" dirty="0">
                <a:effectLst/>
                <a:ea typeface="Cambria" panose="02040503050406030204" pitchFamily="18" charset="0"/>
              </a:rPr>
              <a:t>o si trovano in situazioni di marginalità.</a:t>
            </a:r>
          </a:p>
          <a:p>
            <a:pPr marL="45720" indent="0" algn="just">
              <a:lnSpc>
                <a:spcPct val="100000"/>
              </a:lnSpc>
              <a:buNone/>
            </a:pPr>
            <a:r>
              <a:rPr lang="it-IT" sz="1800" dirty="0">
                <a:effectLst/>
                <a:ea typeface="Cambria" panose="02040503050406030204" pitchFamily="18" charset="0"/>
              </a:rPr>
              <a:t>Negli anni il gruppo di lavoro è cresciuto sia in termini di operatori coinvolti (1 Coordinatrice - 3 Assistenti Sociali - 2 educatori - 3 figure amministrative – 1 addetta alla segreteria) sia in termini di competenze acquisite: oggi il team ha una struttura definita e si riconosce in una metodologia operativa dove assistenti sociali ed educatori lavorano insieme alle persone per costruire percorsi di inclusione personalizzati e condivisi.</a:t>
            </a:r>
          </a:p>
          <a:p>
            <a:pPr marL="45720" indent="0" algn="just">
              <a:lnSpc>
                <a:spcPct val="100000"/>
              </a:lnSpc>
              <a:buNone/>
            </a:pPr>
            <a:r>
              <a:rPr lang="it-IT" sz="1800" dirty="0">
                <a:effectLst/>
                <a:ea typeface="Cambria" panose="02040503050406030204" pitchFamily="18" charset="0"/>
              </a:rPr>
              <a:t>Di particolare importanza è l’adesione alla </a:t>
            </a:r>
            <a:r>
              <a:rPr lang="it-IT" sz="1800" b="1" i="1" dirty="0">
                <a:effectLst/>
                <a:ea typeface="Cambria" panose="02040503050406030204" pitchFamily="18" charset="0"/>
              </a:rPr>
              <a:t>Comunità di Pratica per l’Inclusione Sociale</a:t>
            </a:r>
            <a:r>
              <a:rPr lang="it-IT" sz="1800" b="1" dirty="0">
                <a:effectLst/>
                <a:ea typeface="Cambria" panose="02040503050406030204" pitchFamily="18" charset="0"/>
              </a:rPr>
              <a:t> </a:t>
            </a:r>
            <a:r>
              <a:rPr lang="it-IT" sz="1800" dirty="0">
                <a:effectLst/>
                <a:ea typeface="Cambria" panose="02040503050406030204" pitchFamily="18" charset="0"/>
              </a:rPr>
              <a:t>di </a:t>
            </a:r>
            <a:r>
              <a:rPr lang="it-IT" sz="1800" dirty="0" err="1">
                <a:effectLst/>
                <a:ea typeface="Cambria" panose="02040503050406030204" pitchFamily="18" charset="0"/>
              </a:rPr>
              <a:t>Federsanità</a:t>
            </a:r>
            <a:r>
              <a:rPr lang="it-IT" sz="1800" dirty="0">
                <a:effectLst/>
                <a:ea typeface="Cambria" panose="02040503050406030204" pitchFamily="18" charset="0"/>
              </a:rPr>
              <a:t> ANCI e Regione Toscana che, con la partecipazione ai suoi eventi, permette al gruppo di formarsi, aggiornarsi e conoscere numerose realtà toscane e non solo.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4767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DA9B0B-4BEE-40FF-8D88-12D2EAE30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687" y="609600"/>
            <a:ext cx="10316623" cy="96818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600" dirty="0"/>
              <a:t>Ufficio Zonale Inclusione – interventi attivati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E971E8-34BB-48C6-AB48-A4B129592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688" y="1945341"/>
            <a:ext cx="10316624" cy="4195483"/>
          </a:xfr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285750" lvl="0" indent="-285750" algn="just">
              <a:lnSpc>
                <a:spcPct val="120000"/>
              </a:lnSpc>
              <a:spcBef>
                <a:spcPts val="46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it-IT" sz="1800" i="1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Rafforzamento Servizio Sociale Professionale e Segretariato Sociale </a:t>
            </a:r>
            <a:r>
              <a:rPr lang="it-IT" sz="18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- Accoglienza e ascolto; Analisi del bisogno, progettazione personalizzata, monitoraggio in itinere; Visite domiciliari; Equipe multidisciplinari;</a:t>
            </a:r>
          </a:p>
          <a:p>
            <a:pPr marL="285750" lvl="0" indent="-285750" algn="just">
              <a:lnSpc>
                <a:spcPct val="120000"/>
              </a:lnSpc>
              <a:spcBef>
                <a:spcPts val="46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it-IT" sz="1800" i="1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Assistenza educativa per l’occupabilità</a:t>
            </a:r>
            <a:r>
              <a:rPr lang="it-IT" sz="18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– orientamento, assistenza nella consultazione e candidatura alle offerte di lavoro, facilitazione digitale;</a:t>
            </a:r>
          </a:p>
          <a:p>
            <a:pPr marL="285750" lvl="0" indent="-285750" algn="just">
              <a:lnSpc>
                <a:spcPct val="120000"/>
              </a:lnSpc>
              <a:spcBef>
                <a:spcPts val="46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it-IT" sz="1800" i="1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Formazione</a:t>
            </a:r>
            <a:r>
              <a:rPr lang="it-IT" sz="18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- Corso sicurezza sul luogo di lavoro, formazione HACCP;</a:t>
            </a:r>
          </a:p>
          <a:p>
            <a:pPr marL="285750" lvl="0" indent="-285750" algn="just">
              <a:lnSpc>
                <a:spcPct val="120000"/>
              </a:lnSpc>
              <a:spcBef>
                <a:spcPts val="46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it-IT" sz="1800" i="1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Progetto Utili alla Collettività (PUC)</a:t>
            </a:r>
            <a:r>
              <a:rPr lang="it-IT" sz="18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– attivazione progetti, selezione dei beneficiari, tutoraggio a beneficiari ed enti, aggiornamento/alimentazione piattaforma GEPI;</a:t>
            </a:r>
          </a:p>
          <a:p>
            <a:pPr marL="285750" lvl="0" indent="-285750" algn="just">
              <a:lnSpc>
                <a:spcPct val="120000"/>
              </a:lnSpc>
              <a:spcBef>
                <a:spcPts val="46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it-IT" sz="1800" i="1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Tirocini di Inclusione</a:t>
            </a:r>
            <a:r>
              <a:rPr lang="it-IT" sz="18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– scouting, matching, attivazione, tutoraggio, cura della modulistica e calcolo rimborso mensile;</a:t>
            </a:r>
          </a:p>
          <a:p>
            <a:pPr marL="285750" indent="-285750" algn="just">
              <a:lnSpc>
                <a:spcPct val="120000"/>
              </a:lnSpc>
              <a:spcBef>
                <a:spcPts val="465"/>
              </a:spcBef>
              <a:buFont typeface="Wingdings" panose="05000000000000000000" pitchFamily="2" charset="2"/>
              <a:buChar char="v"/>
            </a:pPr>
            <a:r>
              <a:rPr lang="it-IT" sz="1800" i="1" kern="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Lavoro in rete</a:t>
            </a:r>
            <a:r>
              <a:rPr lang="it-IT" sz="1800" i="1" kern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riunioni periodiche con Servizi Sociali Territoriali, Servizi Specialistici ASL (SERD, UFSMIA, UFSMA), Centro per l’Impiego (</a:t>
            </a:r>
            <a:r>
              <a:rPr lang="it-IT" sz="1800" dirty="0">
                <a:effectLst/>
                <a:ea typeface="Cambria" panose="02040503050406030204" pitchFamily="18" charset="0"/>
              </a:rPr>
              <a:t>equipe multidisciplinare GOL percorso 4 “Lavoro e Inclusione”)</a:t>
            </a:r>
            <a:r>
              <a:rPr lang="it-IT" sz="1800" kern="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it-IT" sz="1800" kern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Contatti con CAF, INPS e Enti del Terzo </a:t>
            </a:r>
            <a:r>
              <a:rPr lang="it-IT" sz="1800" kern="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Settore</a:t>
            </a:r>
            <a:r>
              <a:rPr lang="it-IT" sz="1800" kern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it-IT" sz="1800" dirty="0">
              <a:effectLst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285750" lvl="0" indent="-285750" algn="just">
              <a:lnSpc>
                <a:spcPct val="120000"/>
              </a:lnSpc>
              <a:spcBef>
                <a:spcPts val="46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it-IT" sz="1800" i="1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Rendicontazione e supporto amministrativo</a:t>
            </a:r>
            <a:r>
              <a:rPr lang="it-IT" sz="18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3932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FF4C38-CE84-48A2-A5D7-77F1B5E4F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792177"/>
            <a:ext cx="9875520" cy="896471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600" dirty="0"/>
              <a:t>Dati Assegno d’Inclusione (ADI) al 30/09/2025 in Valdarno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0C40F161-603B-47D5-86BD-45C090318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1711508"/>
              </p:ext>
            </p:extLst>
          </p:nvPr>
        </p:nvGraphicFramePr>
        <p:xfrm>
          <a:off x="1159668" y="2197176"/>
          <a:ext cx="9872664" cy="25920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936332">
                  <a:extLst>
                    <a:ext uri="{9D8B030D-6E8A-4147-A177-3AD203B41FA5}">
                      <a16:colId xmlns:a16="http://schemas.microsoft.com/office/drawing/2014/main" val="1674937970"/>
                    </a:ext>
                  </a:extLst>
                </a:gridCol>
                <a:gridCol w="4936332">
                  <a:extLst>
                    <a:ext uri="{9D8B030D-6E8A-4147-A177-3AD203B41FA5}">
                      <a16:colId xmlns:a16="http://schemas.microsoft.com/office/drawing/2014/main" val="2769757850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r>
                        <a:rPr lang="it-IT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Totale casi processati/presi in carico dalle Case Manager</a:t>
                      </a:r>
                      <a:endParaRPr lang="it-IT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/>
                        <a:t>464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076708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Analisi preliminari effettuate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/>
                        <a:t>397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2949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Quadri di analisi ed Equipe Multidisciplinari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/>
                        <a:t>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405837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Patti per l’Inclusione Sociale finalizzati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/>
                        <a:t>271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111392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Tirocini di inclusione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710165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lang="it-IT" sz="1600" b="0" dirty="0">
                          <a:solidFill>
                            <a:schemeClr val="tx1"/>
                          </a:solidFill>
                        </a:rPr>
                        <a:t>Persone coinvolte nei PUC (Progetti Utili alla Collettività)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681360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27A44952-A99F-4A1A-97EA-376BB1AC16C9}"/>
              </a:ext>
            </a:extLst>
          </p:cNvPr>
          <p:cNvSpPr txBox="1"/>
          <p:nvPr/>
        </p:nvSpPr>
        <p:spPr>
          <a:xfrm>
            <a:off x="1159668" y="5297704"/>
            <a:ext cx="9872663" cy="646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Nel triennio 2022 – 2024, le persone percettrici di </a:t>
            </a:r>
            <a:r>
              <a:rPr lang="it-IT" dirty="0" err="1"/>
              <a:t>RdC</a:t>
            </a:r>
            <a:r>
              <a:rPr lang="it-IT" dirty="0"/>
              <a:t> (</a:t>
            </a:r>
            <a:r>
              <a:rPr lang="it-IT" i="1" dirty="0"/>
              <a:t>Reddito di Cittadinanza</a:t>
            </a:r>
            <a:r>
              <a:rPr lang="it-IT" dirty="0"/>
              <a:t>) coinvolte nei PUC sono state 35, mentre per 38 persone sono stati attivati tirocini di inclusione.</a:t>
            </a:r>
          </a:p>
        </p:txBody>
      </p:sp>
    </p:spTree>
    <p:extLst>
      <p:ext uri="{BB962C8B-B14F-4D97-AF65-F5344CB8AC3E}">
        <p14:creationId xmlns:p14="http://schemas.microsoft.com/office/powerpoint/2010/main" val="3699081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30F423-C620-CE03-A29C-BABFB74EE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676" y="586948"/>
            <a:ext cx="10605602" cy="77734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600" dirty="0"/>
              <a:t>Novità 2025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E73D3C-1718-900D-CCCF-7B4A8240F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675" y="1713915"/>
            <a:ext cx="3631643" cy="4374776"/>
          </a:xfr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20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Materiale informativo – </a:t>
            </a:r>
            <a:r>
              <a:rPr lang="it-IT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presentazione dell’Ufficio Inclusione e della nuova misura ADI (Assegno di Inclusione)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20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Disciplinare per tirocini di inclusione </a:t>
            </a:r>
            <a:r>
              <a:rPr lang="it-IT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nella Zona Valdarno finanziati con il Fondo Povertà</a:t>
            </a:r>
            <a:r>
              <a:rPr lang="it-IT" sz="20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it-IT" sz="2000" i="1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2000" i="1" dirty="0">
                <a:effectLst/>
              </a:rPr>
              <a:t>Manifestazione d’Interesse </a:t>
            </a:r>
            <a:r>
              <a:rPr lang="it-IT" sz="2000" i="0" dirty="0">
                <a:effectLst/>
              </a:rPr>
              <a:t>rivolta ad Enti Pubblici ed Enti del Terzo Settore per la realizzazione dei PUC – Progetti Utili alla Collettività</a:t>
            </a:r>
            <a:endParaRPr lang="it-IT" sz="1800" i="1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it-IT" sz="1800" i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800" i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15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066932FC-EE2F-4CAD-BD19-15991CC4FC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756" y="1831303"/>
            <a:ext cx="3032930" cy="414000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EB7CF370-BAE4-4782-B5B1-7A01284C23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955" y="1713915"/>
            <a:ext cx="2995323" cy="41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28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99739-9BEC-04CB-0F95-B34A32875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5F79C2-3C9A-EF70-E453-1464F25D3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171" y="609600"/>
            <a:ext cx="10623177" cy="105783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2800" dirty="0">
                <a:solidFill>
                  <a:srgbClr val="1C2024"/>
                </a:solidFill>
              </a:rPr>
              <a:t>PROGETTUALITA’ PNRR</a:t>
            </a:r>
            <a:endParaRPr lang="it-IT" sz="2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ED2A73-EB99-1D7D-996E-81A4587FE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171" y="2124635"/>
            <a:ext cx="10623177" cy="4123765"/>
          </a:xfr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MISSIONE 5 «COESIONE E INCLUSIONE»- REALIZZAZIONE DEL CENTRO SERVIZI/STAZIONE DI POSTA IN VIA GADDA</a:t>
            </a: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it-IT" sz="1900" dirty="0">
                <a:ea typeface="Calibri" panose="020F0502020204030204" pitchFamily="34" charset="0"/>
                <a:cs typeface="Times New Roman" panose="02020603050405020304" pitchFamily="18" charset="0"/>
              </a:rPr>
              <a:t>PNRR-RAFFORZAMENTO CENTRI PER L’IMPIEGO-ARTI REGIONE TOSCANA-COMUNE DI SAN GIOVANNI VALDARNO</a:t>
            </a: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it-IT" sz="1900" dirty="0">
                <a:ea typeface="Calibri" panose="020F0502020204030204" pitchFamily="34" charset="0"/>
                <a:cs typeface="Times New Roman" panose="02020603050405020304" pitchFamily="18" charset="0"/>
              </a:rPr>
              <a:t>REALIZZAZIONE DI UNA STRUTTURA CHE PREVEDE IL CENTRO PER L’IMPIEGO DEL VALDARNO, AULE DI FORMAZIONE E CENTRO SERVIZI: CENTRO MULTIFUNZIONALE CHE ACCOGLIE TUTTE LE ATTIVITA’ DELL’UFFICIO INCLUSIONE</a:t>
            </a: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it-IT" sz="1900" dirty="0">
                <a:ea typeface="Calibri" panose="020F0502020204030204" pitchFamily="34" charset="0"/>
                <a:cs typeface="Times New Roman" panose="02020603050405020304" pitchFamily="18" charset="0"/>
              </a:rPr>
              <a:t>ATTIVAZIONI DI SERVIZI: RISTORANTI SOCIALI, RAFFORZAMENTO DEI SERVIZI EDUCATIVI DEL TERRITORIO (SERD E UFSMA)</a:t>
            </a:r>
          </a:p>
        </p:txBody>
      </p:sp>
    </p:spTree>
    <p:extLst>
      <p:ext uri="{BB962C8B-B14F-4D97-AF65-F5344CB8AC3E}">
        <p14:creationId xmlns:p14="http://schemas.microsoft.com/office/powerpoint/2010/main" val="604014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EC338-8F44-7042-5EF7-B4CDDC85D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327" y="546399"/>
            <a:ext cx="10715346" cy="8796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600" dirty="0"/>
              <a:t>SIIL – Servizio Integrato Inclusione e Lavoro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BFDBF3-C7EC-3C75-CBD0-EBAF7F91E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327" y="1907749"/>
            <a:ext cx="7231297" cy="4403852"/>
          </a:xfr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 fontScale="92500"/>
          </a:bodyPr>
          <a:lstStyle/>
          <a:p>
            <a:pPr marL="45720" indent="0" algn="just">
              <a:lnSpc>
                <a:spcPct val="100000"/>
              </a:lnSpc>
              <a:buNone/>
            </a:pPr>
            <a:r>
              <a:rPr lang="it-IT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Il protocollo d’Intesa per la costituzione e il funzionamento del SIIL – Servizio integrato inclusione lavoro, ai sensi della DGRT 544/2023, è approvato dalla Conferenza Zonale Integrata dei Sindaci del Valdarno Aretino con la deliberazione n. 28 del 22/05/2025 e sottoscritto con ARTI - Agenzia Regionale Toscana per l’impiego, Settore servizi per il lavoro di Arezzo e Siena, il 31/07/2025.</a:t>
            </a:r>
          </a:p>
          <a:p>
            <a:pPr marL="45720" indent="0" algn="just">
              <a:lnSpc>
                <a:spcPct val="100000"/>
              </a:lnSpc>
              <a:buNone/>
            </a:pPr>
            <a:r>
              <a:rPr lang="it-IT" sz="2000" b="0" i="0" dirty="0">
                <a:solidFill>
                  <a:srgbClr val="1C2024"/>
                </a:solidFill>
                <a:effectLst/>
              </a:rPr>
              <a:t>Si tratta di un protocollo che consente una presa in carico integrata tra i servizi sociali dei nostri comuni, i servizi socio-sanitari e quelli per l’inserimento lavorativo delle persone fragili.</a:t>
            </a:r>
            <a:endParaRPr lang="it-IT" sz="2000" dirty="0"/>
          </a:p>
          <a:p>
            <a:pPr marL="45720" indent="0" algn="just">
              <a:lnSpc>
                <a:spcPct val="100000"/>
              </a:lnSpc>
              <a:buNone/>
            </a:pPr>
            <a:r>
              <a:rPr lang="it-IT" sz="2000" dirty="0">
                <a:solidFill>
                  <a:srgbClr val="000000"/>
                </a:solidFill>
              </a:rPr>
              <a:t>L’obiettivo è il consolidamento del lavoro dell’équipe multidisciplinare che elaborerà e seguirà percorsi personalizzati di inclusione lavorativa e cittadinanza calibrati sulle esigenze e i particolari bisogni complessi di persone già seguite dai servizi sociali.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691280B3-F3A4-4720-B5AB-20CA2FB324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1173" y="1907749"/>
            <a:ext cx="2932500" cy="41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545966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988</TotalTime>
  <Words>1374</Words>
  <Application>Microsoft Office PowerPoint</Application>
  <PresentationFormat>Widescreen</PresentationFormat>
  <Paragraphs>80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</vt:lpstr>
      <vt:lpstr>Corbel</vt:lpstr>
      <vt:lpstr>Courier New</vt:lpstr>
      <vt:lpstr>Times New Roman</vt:lpstr>
      <vt:lpstr>Wingdings</vt:lpstr>
      <vt:lpstr>Base</vt:lpstr>
      <vt:lpstr>POLITICHE E AZIONI A CONTRASTO DELLA POVERTA’ NELL’ATS VALDARNO</vt:lpstr>
      <vt:lpstr>Il fenomeno della povertà nel 2025</vt:lpstr>
      <vt:lpstr>Dal Rapporto Caritas della Toscana</vt:lpstr>
      <vt:lpstr>Gli interventi in Valdarno - L’Ufficio Zonale Inclusione</vt:lpstr>
      <vt:lpstr>Ufficio Zonale Inclusione – interventi attivati</vt:lpstr>
      <vt:lpstr>Dati Assegno d’Inclusione (ADI) al 30/09/2025 in Valdarno</vt:lpstr>
      <vt:lpstr>Novità 2025</vt:lpstr>
      <vt:lpstr>PROGETTUALITA’ PNRR</vt:lpstr>
      <vt:lpstr>SIIL – Servizio Integrato Inclusione e Lavoro</vt:lpstr>
      <vt:lpstr>Istituzione del SEUS – Sistema Emergenza Urgenza Sociale Regionale</vt:lpstr>
      <vt:lpstr>INTERVENTI A CONTRASTO DELLA POVERTA’</vt:lpstr>
      <vt:lpstr>Grazie per l’attenzione!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Gestione del servizio di supporto amministrativo e professionale per l’Ufficio Inclusione – Zona Valdarno presso il Servizio Sociale del Comune di San Giovanni Valdarno </dc:title>
  <dc:creator>Lisa Cammilli</dc:creator>
  <cp:lastModifiedBy>Gabriele Rossi</cp:lastModifiedBy>
  <cp:revision>39</cp:revision>
  <cp:lastPrinted>2025-11-19T08:16:48Z</cp:lastPrinted>
  <dcterms:created xsi:type="dcterms:W3CDTF">2024-09-09T11:58:13Z</dcterms:created>
  <dcterms:modified xsi:type="dcterms:W3CDTF">2025-11-19T08:16:55Z</dcterms:modified>
</cp:coreProperties>
</file>